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2" r:id="rId2"/>
    <p:sldId id="305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06" r:id="rId13"/>
    <p:sldId id="316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-4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D5D8-1DB3-4C2D-B681-5EEC50258F83}" type="datetimeFigureOut">
              <a:rPr lang="de-DE" smtClean="0"/>
              <a:t>04.11.2025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55D84-4578-4A7B-AAC0-0385059C6E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838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0847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10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11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12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5481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13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3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4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5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6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7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8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1EDA-A08F-4984-8F72-78840C35DBFF}" type="slidenum">
              <a:rPr lang="de-DE" smtClean="0">
                <a:solidFill>
                  <a:prstClr val="black"/>
                </a:solidFill>
              </a:rPr>
              <a:pPr/>
              <a:t>9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70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49DB-BE27-483F-B2FC-EC5B082C3D1A}" type="datetime1">
              <a:rPr lang="de-DE" smtClean="0"/>
              <a:t>04.11.2025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766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5332-93C2-492D-A90D-F99D8CB657FA}" type="datetime1">
              <a:rPr lang="de-DE" smtClean="0"/>
              <a:t>04.11.2025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1136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355E-57E0-40BE-AFEB-5095CDD3ED54}" type="datetime1">
              <a:rPr lang="de-DE" smtClean="0"/>
              <a:t>04.11.2025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441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2C44-5A15-45D4-8734-5363838664C7}" type="datetime1">
              <a:rPr lang="de-DE" smtClean="0"/>
              <a:t>04.11.2025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984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9496D-6C09-481A-BAF5-A6BF3E07E3B9}" type="datetime1">
              <a:rPr lang="de-DE" smtClean="0"/>
              <a:t>04.11.2025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77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154A-C5C0-48DD-B10F-B5F708DA8A31}" type="datetime1">
              <a:rPr lang="de-DE" smtClean="0"/>
              <a:t>04.11.2025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608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A4FE-7F87-403B-99AB-6C82C5061A0E}" type="datetime1">
              <a:rPr lang="de-DE" smtClean="0"/>
              <a:t>04.11.2025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153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76" y="201497"/>
            <a:ext cx="11531064" cy="64552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0517" y="6356352"/>
            <a:ext cx="2743200" cy="365125"/>
          </a:xfrm>
        </p:spPr>
        <p:txBody>
          <a:bodyPr/>
          <a:lstStyle/>
          <a:p>
            <a:fld id="{F01D1A87-79C7-4119-A3F9-42B0330510CA}" type="datetime1">
              <a:rPr lang="de-DE" smtClean="0"/>
              <a:t>04.11.2025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1255" y="6356352"/>
            <a:ext cx="5762324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111111" y="6356352"/>
            <a:ext cx="2743200" cy="365125"/>
          </a:xfrm>
        </p:spPr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9189492" y="206313"/>
            <a:ext cx="2711827" cy="640710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903394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63F8-1611-4699-93F5-4F17F8C2F271}" type="datetime1">
              <a:rPr lang="de-DE" smtClean="0"/>
              <a:t>04.11.2025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938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65543-CE6C-4FB8-AF04-003F8C43F932}" type="datetime1">
              <a:rPr lang="de-DE" smtClean="0"/>
              <a:t>04.11.2025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108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4A0D-6EDE-44E9-A761-82F34602C520}" type="datetime1">
              <a:rPr lang="de-DE" smtClean="0"/>
              <a:t>04.11.2025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9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4811D-65DD-4D96-9AA1-ED613DBB5893}" type="datetime1">
              <a:rPr lang="de-DE" smtClean="0"/>
              <a:t>04.11.2025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DD1E5-CC2D-4077-949D-86203361FD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0166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391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92657" y="6398629"/>
            <a:ext cx="2057400" cy="236954"/>
          </a:xfrm>
        </p:spPr>
        <p:txBody>
          <a:bodyPr/>
          <a:lstStyle/>
          <a:p>
            <a:r>
              <a:rPr lang="de-DE" dirty="0"/>
              <a:t>Folie </a:t>
            </a:r>
            <a:fld id="{56ADD1E5-CC2D-4077-949D-86203361FD66}" type="slidenum">
              <a:rPr lang="de-DE" smtClean="0"/>
              <a:t>1</a:t>
            </a:fld>
            <a:r>
              <a:rPr lang="de-DE" dirty="0"/>
              <a:t> </a:t>
            </a: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1992313" y="1844675"/>
            <a:ext cx="7772400" cy="19446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altLang="de-DE" sz="5400">
                <a:solidFill>
                  <a:schemeClr val="bg1"/>
                </a:solidFill>
              </a:rPr>
              <a:t>Herzlich Willkommen</a:t>
            </a:r>
            <a:endParaRPr lang="de-DE" altLang="de-DE" sz="5400" dirty="0">
              <a:solidFill>
                <a:schemeClr val="bg1"/>
              </a:solidFill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588929" y="1398440"/>
            <a:ext cx="7039543" cy="4071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de-DE" sz="4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Herzlich Willkommen</a:t>
            </a:r>
          </a:p>
          <a:p>
            <a:pPr algn="ctr">
              <a:defRPr/>
            </a:pPr>
            <a:r>
              <a:rPr lang="de-DE" sz="4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zur  Unterweisung  in</a:t>
            </a:r>
            <a:r>
              <a:rPr lang="de-DE" sz="3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de-DE" sz="3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de-DE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de-DE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de-DE" sz="6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Arbeitssicherheit</a:t>
            </a:r>
            <a:r>
              <a:rPr lang="de-DE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de-DE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und</a:t>
            </a:r>
            <a:r>
              <a:rPr lang="de-DE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de-DE" sz="6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Gesundheitsschutz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26457" y="6332440"/>
            <a:ext cx="5847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Referent: Rolf Hammenstede, Fachkraft für Arbeitssicherheit</a:t>
            </a:r>
          </a:p>
        </p:txBody>
      </p:sp>
      <p:pic>
        <p:nvPicPr>
          <p:cNvPr id="1026" name="Picture 2" descr="F:\1_AB-EXPERTEN\Gemeinsam\Marketing\Marketing - Offline\AXG Logos\abacus_logo_4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7972" y="1398440"/>
            <a:ext cx="2712128" cy="1550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4122"/>
            <a:ext cx="2882824" cy="1429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277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7" name="Rechteck 6"/>
          <p:cNvSpPr/>
          <p:nvPr/>
        </p:nvSpPr>
        <p:spPr>
          <a:xfrm>
            <a:off x="2071511" y="1858695"/>
            <a:ext cx="804897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prstClr val="black"/>
                </a:solidFill>
              </a:rPr>
              <a:t>Die Beschäftigten sind </a:t>
            </a:r>
            <a:r>
              <a:rPr lang="de-DE" dirty="0">
                <a:solidFill>
                  <a:srgbClr val="FF0000"/>
                </a:solidFill>
              </a:rPr>
              <a:t>verpflichtet</a:t>
            </a:r>
            <a:r>
              <a:rPr lang="de-DE" dirty="0">
                <a:solidFill>
                  <a:prstClr val="black"/>
                </a:solidFill>
              </a:rPr>
              <a:t>, die Betriebsanweisungen einzuhalten. Dies folgt aus § 15 DGUV Vorschrift 1, wonach </a:t>
            </a:r>
            <a:r>
              <a:rPr lang="de-DE" dirty="0">
                <a:solidFill>
                  <a:srgbClr val="FF0000"/>
                </a:solidFill>
              </a:rPr>
              <a:t>Weisungen</a:t>
            </a:r>
            <a:r>
              <a:rPr lang="de-DE" dirty="0">
                <a:solidFill>
                  <a:prstClr val="black"/>
                </a:solidFill>
              </a:rPr>
              <a:t> des Unternehmers zum </a:t>
            </a:r>
            <a:r>
              <a:rPr lang="de-DE" dirty="0">
                <a:solidFill>
                  <a:srgbClr val="FF0000"/>
                </a:solidFill>
              </a:rPr>
              <a:t>Arbeitsschutz</a:t>
            </a:r>
            <a:r>
              <a:rPr lang="de-DE" dirty="0">
                <a:solidFill>
                  <a:prstClr val="black"/>
                </a:solidFill>
              </a:rPr>
              <a:t> zu befolgen sind, mit Ausnahme von Weisungen, die erkennbar </a:t>
            </a:r>
            <a:r>
              <a:rPr lang="de-DE" dirty="0">
                <a:solidFill>
                  <a:srgbClr val="FF0000"/>
                </a:solidFill>
              </a:rPr>
              <a:t>gegen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>
                <a:solidFill>
                  <a:srgbClr val="FF0000"/>
                </a:solidFill>
              </a:rPr>
              <a:t>Sicherheit</a:t>
            </a:r>
            <a:r>
              <a:rPr lang="de-DE" dirty="0">
                <a:solidFill>
                  <a:prstClr val="black"/>
                </a:solidFill>
              </a:rPr>
              <a:t> und </a:t>
            </a:r>
            <a:r>
              <a:rPr lang="de-DE" dirty="0">
                <a:solidFill>
                  <a:srgbClr val="FF0000"/>
                </a:solidFill>
              </a:rPr>
              <a:t>Gesundheit</a:t>
            </a:r>
            <a:r>
              <a:rPr lang="de-DE" dirty="0">
                <a:solidFill>
                  <a:prstClr val="black"/>
                </a:solidFill>
              </a:rPr>
              <a:t> gerichtet sind.</a:t>
            </a:r>
          </a:p>
          <a:p>
            <a:endParaRPr lang="de-DE" dirty="0">
              <a:solidFill>
                <a:prstClr val="black"/>
              </a:solidFill>
            </a:endParaRPr>
          </a:p>
          <a:p>
            <a:r>
              <a:rPr lang="de-DE" dirty="0">
                <a:solidFill>
                  <a:prstClr val="black"/>
                </a:solidFill>
              </a:rPr>
              <a:t>Die </a:t>
            </a:r>
            <a:r>
              <a:rPr lang="de-DE" dirty="0">
                <a:solidFill>
                  <a:srgbClr val="FF0000"/>
                </a:solidFill>
              </a:rPr>
              <a:t>Nichtbeachtung</a:t>
            </a:r>
            <a:r>
              <a:rPr lang="de-DE" dirty="0">
                <a:solidFill>
                  <a:prstClr val="black"/>
                </a:solidFill>
              </a:rPr>
              <a:t> von Betriebsanweisungen kann auch </a:t>
            </a:r>
            <a:r>
              <a:rPr lang="de-DE" dirty="0">
                <a:solidFill>
                  <a:srgbClr val="FF0000"/>
                </a:solidFill>
              </a:rPr>
              <a:t>arbeitsrechtliche</a:t>
            </a:r>
            <a:r>
              <a:rPr lang="de-DE" dirty="0">
                <a:solidFill>
                  <a:prstClr val="black"/>
                </a:solidFill>
              </a:rPr>
              <a:t> Folgen haben, wobei jedoch der Grundsatz der Verhältnismäßigkeit zu beachten ist.</a:t>
            </a:r>
          </a:p>
          <a:p>
            <a:endParaRPr lang="de-DE" dirty="0">
              <a:solidFill>
                <a:prstClr val="black"/>
              </a:solidFill>
            </a:endParaRPr>
          </a:p>
          <a:p>
            <a:r>
              <a:rPr lang="de-DE" dirty="0">
                <a:solidFill>
                  <a:prstClr val="black"/>
                </a:solidFill>
              </a:rPr>
              <a:t>Unternehmer, die </a:t>
            </a:r>
            <a:r>
              <a:rPr lang="de-DE" dirty="0">
                <a:solidFill>
                  <a:srgbClr val="FF0000"/>
                </a:solidFill>
              </a:rPr>
              <a:t>entgegen</a:t>
            </a:r>
            <a:r>
              <a:rPr lang="de-DE" dirty="0">
                <a:solidFill>
                  <a:prstClr val="black"/>
                </a:solidFill>
              </a:rPr>
              <a:t> der Gefahrstoffverordnung oder einer konkreten Unfallverhütungsvorschrift </a:t>
            </a:r>
            <a:r>
              <a:rPr lang="de-DE" dirty="0">
                <a:solidFill>
                  <a:srgbClr val="FF0000"/>
                </a:solidFill>
              </a:rPr>
              <a:t>keine</a:t>
            </a:r>
            <a:r>
              <a:rPr lang="de-DE" dirty="0">
                <a:solidFill>
                  <a:prstClr val="black"/>
                </a:solidFill>
              </a:rPr>
              <a:t> Betriebsanweisung erstellen, handeln </a:t>
            </a:r>
            <a:r>
              <a:rPr lang="de-DE" dirty="0">
                <a:solidFill>
                  <a:srgbClr val="FF0000"/>
                </a:solidFill>
              </a:rPr>
              <a:t>ordnungswidrig</a:t>
            </a:r>
            <a:r>
              <a:rPr lang="de-DE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26457" y="313540"/>
            <a:ext cx="1891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prstClr val="black"/>
                </a:solidFill>
              </a:rPr>
              <a:t>Rechtsgrundlagen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53" y="5904275"/>
            <a:ext cx="226800" cy="3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20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289488" y="1291688"/>
            <a:ext cx="7593938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Eine Betriebsanweisung ist für eine </a:t>
            </a:r>
            <a:r>
              <a:rPr lang="de-DE" dirty="0">
                <a:solidFill>
                  <a:srgbClr val="FF0000"/>
                </a:solidFill>
              </a:rPr>
              <a:t>Tätigkeit</a:t>
            </a:r>
            <a:r>
              <a:rPr lang="de-DE" dirty="0"/>
              <a:t> oder eine </a:t>
            </a:r>
            <a:r>
              <a:rPr lang="de-DE" dirty="0">
                <a:solidFill>
                  <a:srgbClr val="FF0000"/>
                </a:solidFill>
              </a:rPr>
              <a:t>Gruppe</a:t>
            </a:r>
            <a:r>
              <a:rPr lang="de-DE" dirty="0"/>
              <a:t> vergleichbarer </a:t>
            </a:r>
            <a:br>
              <a:rPr lang="de-DE" dirty="0"/>
            </a:br>
            <a:r>
              <a:rPr lang="de-DE" dirty="0"/>
              <a:t>Tätigkeiten </a:t>
            </a:r>
            <a:r>
              <a:rPr lang="de-DE" dirty="0">
                <a:solidFill>
                  <a:srgbClr val="FF0000"/>
                </a:solidFill>
              </a:rPr>
              <a:t>zusammengestellt</a:t>
            </a:r>
            <a:r>
              <a:rPr lang="de-DE" dirty="0"/>
              <a:t>.</a:t>
            </a:r>
          </a:p>
          <a:p>
            <a:endParaRPr lang="de-DE" dirty="0"/>
          </a:p>
          <a:p>
            <a:r>
              <a:rPr lang="de-DE" dirty="0"/>
              <a:t>Die Betriebsanweisung hat das Ziel, vor </a:t>
            </a:r>
            <a:r>
              <a:rPr lang="de-DE" dirty="0">
                <a:solidFill>
                  <a:srgbClr val="FF0000"/>
                </a:solidFill>
              </a:rPr>
              <a:t>Ort</a:t>
            </a:r>
            <a:r>
              <a:rPr lang="de-DE" dirty="0"/>
              <a:t> über die erforderlichen </a:t>
            </a:r>
            <a:br>
              <a:rPr lang="de-DE" dirty="0"/>
            </a:br>
            <a:r>
              <a:rPr lang="de-DE" dirty="0">
                <a:solidFill>
                  <a:srgbClr val="FF0000"/>
                </a:solidFill>
              </a:rPr>
              <a:t>Schutzmaßnahmen</a:t>
            </a:r>
            <a:r>
              <a:rPr lang="de-DE" dirty="0"/>
              <a:t> bei Tätigkeiten mit z.B. Gefahrstoffen die Beschäftigten zu </a:t>
            </a:r>
            <a:br>
              <a:rPr lang="de-DE" dirty="0"/>
            </a:br>
            <a:r>
              <a:rPr lang="de-DE" dirty="0">
                <a:solidFill>
                  <a:srgbClr val="FF0000"/>
                </a:solidFill>
              </a:rPr>
              <a:t>informieren</a:t>
            </a:r>
            <a:r>
              <a:rPr lang="de-DE" dirty="0"/>
              <a:t>.</a:t>
            </a:r>
          </a:p>
          <a:p>
            <a:endParaRPr lang="de-DE" dirty="0"/>
          </a:p>
          <a:p>
            <a:r>
              <a:rPr lang="de-DE" dirty="0"/>
              <a:t>Eine Betriebsanweisung ist für </a:t>
            </a:r>
            <a:r>
              <a:rPr lang="de-DE" dirty="0">
                <a:solidFill>
                  <a:srgbClr val="FF0000"/>
                </a:solidFill>
              </a:rPr>
              <a:t>Mitarbeiter und Unternehmen</a:t>
            </a:r>
            <a:r>
              <a:rPr lang="de-DE" dirty="0"/>
              <a:t> gleichermaßen </a:t>
            </a:r>
            <a:br>
              <a:rPr lang="de-DE" dirty="0"/>
            </a:br>
            <a:r>
              <a:rPr lang="de-DE" dirty="0"/>
              <a:t>verbindlich Sie </a:t>
            </a:r>
            <a:r>
              <a:rPr lang="de-DE" dirty="0">
                <a:solidFill>
                  <a:srgbClr val="FF0000"/>
                </a:solidFill>
              </a:rPr>
              <a:t>einzuhalten</a:t>
            </a:r>
            <a:r>
              <a:rPr lang="de-DE" dirty="0"/>
              <a:t>.</a:t>
            </a:r>
          </a:p>
          <a:p>
            <a:endParaRPr lang="de-DE" dirty="0">
              <a:solidFill>
                <a:srgbClr val="FF0000"/>
              </a:solidFill>
            </a:endParaRPr>
          </a:p>
          <a:p>
            <a:r>
              <a:rPr lang="de-DE" dirty="0"/>
              <a:t>Die Betriebsanweisung ist eine </a:t>
            </a:r>
            <a:r>
              <a:rPr lang="de-DE" dirty="0">
                <a:solidFill>
                  <a:srgbClr val="FF0000"/>
                </a:solidFill>
              </a:rPr>
              <a:t>Anweisung</a:t>
            </a:r>
            <a:r>
              <a:rPr lang="de-DE" dirty="0"/>
              <a:t> des Unternehmers , </a:t>
            </a:r>
            <a:r>
              <a:rPr lang="de-DE" dirty="0">
                <a:solidFill>
                  <a:srgbClr val="FF0000"/>
                </a:solidFill>
              </a:rPr>
              <a:t>Nichteinhaltung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wird zu entsprechenden </a:t>
            </a:r>
            <a:r>
              <a:rPr lang="de-DE" dirty="0">
                <a:solidFill>
                  <a:srgbClr val="FF0000"/>
                </a:solidFill>
              </a:rPr>
              <a:t>Konsequenzen</a:t>
            </a:r>
            <a:r>
              <a:rPr lang="de-DE" dirty="0"/>
              <a:t> durch den Unternehmer führen:</a:t>
            </a:r>
          </a:p>
          <a:p>
            <a:pPr marL="1795463" indent="-342900">
              <a:buFont typeface="Wingdings" panose="05000000000000000000" pitchFamily="2" charset="2"/>
              <a:buChar char="Ø"/>
            </a:pP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Ermahnung</a:t>
            </a:r>
          </a:p>
          <a:p>
            <a:pPr marL="1795463" indent="-342900">
              <a:buFont typeface="Wingdings" panose="05000000000000000000" pitchFamily="2" charset="2"/>
              <a:buChar char="Ø"/>
            </a:pP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Abmahnung</a:t>
            </a:r>
          </a:p>
          <a:p>
            <a:pPr marL="1795463" indent="-342900">
              <a:buFont typeface="Wingdings" panose="05000000000000000000" pitchFamily="2" charset="2"/>
              <a:buChar char="Ø"/>
            </a:pP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Kündigung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26457" y="313540"/>
            <a:ext cx="195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prstClr val="black"/>
                </a:solidFill>
              </a:rPr>
              <a:t>Zusammenfassung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53" y="5904275"/>
            <a:ext cx="226800" cy="3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54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436914" y="1536174"/>
            <a:ext cx="926156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000" b="1" dirty="0"/>
              <a:t>Vielen Dank,</a:t>
            </a:r>
          </a:p>
          <a:p>
            <a:pPr algn="ctr"/>
            <a:r>
              <a:rPr lang="de-DE" sz="8000" b="1" dirty="0"/>
              <a:t>haben Sie</a:t>
            </a:r>
          </a:p>
          <a:p>
            <a:pPr algn="ctr"/>
            <a:r>
              <a:rPr lang="de-DE" sz="8000" b="1" dirty="0"/>
              <a:t>Fragen </a:t>
            </a:r>
            <a:r>
              <a:rPr lang="de-DE" sz="8000" b="1" dirty="0" smtClean="0"/>
              <a:t>?</a:t>
            </a:r>
          </a:p>
          <a:p>
            <a:pPr algn="ctr"/>
            <a:r>
              <a:rPr lang="de-DE" b="1" dirty="0" smtClean="0"/>
              <a:t>Alle Fragen richten Sie bitte an: stars@abacus-experten.de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31576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33" y="3540035"/>
            <a:ext cx="3485512" cy="1728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241" y="1423216"/>
            <a:ext cx="4447751" cy="2547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483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4321956" y="2828835"/>
            <a:ext cx="35480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Thema:</a:t>
            </a:r>
          </a:p>
          <a:p>
            <a:endParaRPr lang="de-DE" sz="2400" b="1" dirty="0"/>
          </a:p>
          <a:p>
            <a:r>
              <a:rPr lang="de-DE" sz="2400" b="1" dirty="0"/>
              <a:t>Sicherheit am Arbeitsplatz</a:t>
            </a:r>
          </a:p>
        </p:txBody>
      </p:sp>
    </p:spTree>
    <p:extLst>
      <p:ext uri="{BB962C8B-B14F-4D97-AF65-F5344CB8AC3E}">
        <p14:creationId xmlns:p14="http://schemas.microsoft.com/office/powerpoint/2010/main" val="79613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7" name="Rechteck 6"/>
          <p:cNvSpPr/>
          <p:nvPr/>
        </p:nvSpPr>
        <p:spPr>
          <a:xfrm>
            <a:off x="1774325" y="1031393"/>
            <a:ext cx="864334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Der Arbeitgeber </a:t>
            </a:r>
            <a:r>
              <a:rPr lang="de-DE" dirty="0">
                <a:solidFill>
                  <a:srgbClr val="FF0000"/>
                </a:solidFill>
              </a:rPr>
              <a:t>ist verpflichtet</a:t>
            </a:r>
            <a:r>
              <a:rPr lang="de-DE" dirty="0"/>
              <a:t>, </a:t>
            </a:r>
            <a:r>
              <a:rPr lang="de-DE" dirty="0">
                <a:solidFill>
                  <a:srgbClr val="FF0000"/>
                </a:solidFill>
              </a:rPr>
              <a:t>die erforderlichen Maßnahmen </a:t>
            </a:r>
            <a:r>
              <a:rPr lang="de-DE" dirty="0"/>
              <a:t>des Arbeitsschutzes zu </a:t>
            </a:r>
            <a:r>
              <a:rPr lang="de-DE" dirty="0">
                <a:solidFill>
                  <a:srgbClr val="FF0000"/>
                </a:solidFill>
              </a:rPr>
              <a:t>treffen</a:t>
            </a:r>
            <a:r>
              <a:rPr lang="de-DE" dirty="0"/>
              <a:t>, die Sicherheit und Gesundheit der Beschäftigten bei der Arbeit zu beeinflussen.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sz="9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Er hat die </a:t>
            </a:r>
            <a:r>
              <a:rPr lang="de-DE" dirty="0">
                <a:solidFill>
                  <a:srgbClr val="FF0000"/>
                </a:solidFill>
              </a:rPr>
              <a:t>Maßnahmen auf ihre Wirksamkeit zu überprüfen </a:t>
            </a:r>
            <a:r>
              <a:rPr lang="de-DE" dirty="0"/>
              <a:t>und ggf. sich ändernden Gegebenheiten anzupassen.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sz="9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Dabei hat er </a:t>
            </a:r>
            <a:r>
              <a:rPr lang="de-DE" dirty="0">
                <a:solidFill>
                  <a:srgbClr val="FF0000"/>
                </a:solidFill>
              </a:rPr>
              <a:t>eine Verbesserung </a:t>
            </a:r>
            <a:r>
              <a:rPr lang="de-DE" dirty="0"/>
              <a:t>von Sicherheit und Gesundheitsschutz der Beschäftigten</a:t>
            </a:r>
            <a:r>
              <a:rPr lang="de-DE" dirty="0">
                <a:solidFill>
                  <a:srgbClr val="FF0000"/>
                </a:solidFill>
              </a:rPr>
              <a:t> anzustreben</a:t>
            </a:r>
            <a:r>
              <a:rPr lang="de-DE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sz="9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Er hat für eine geeignete Organisation zu sorgen und </a:t>
            </a:r>
            <a:r>
              <a:rPr lang="de-DE" dirty="0">
                <a:solidFill>
                  <a:srgbClr val="FF0000"/>
                </a:solidFill>
              </a:rPr>
              <a:t>die erforderlichen Mittel bereitzustellen.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sz="900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Dabei hat er Vorkehrungen zu treffen, dass </a:t>
            </a:r>
            <a:r>
              <a:rPr lang="de-DE" dirty="0">
                <a:solidFill>
                  <a:srgbClr val="FF0000"/>
                </a:solidFill>
              </a:rPr>
              <a:t>die Maßnahmen </a:t>
            </a:r>
            <a:r>
              <a:rPr lang="de-DE" dirty="0"/>
              <a:t>bei allen Tätigkeiten und die betrieblichen Führungsstrukturen beachtet werden und die Beschäftigten ihren </a:t>
            </a:r>
            <a:r>
              <a:rPr lang="de-DE" dirty="0">
                <a:solidFill>
                  <a:srgbClr val="FF0000"/>
                </a:solidFill>
              </a:rPr>
              <a:t>Mitwirkungspflichten nachkommen </a:t>
            </a:r>
            <a:r>
              <a:rPr lang="de-DE" dirty="0"/>
              <a:t>können.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sz="9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Kosten für </a:t>
            </a:r>
            <a:r>
              <a:rPr lang="de-DE" dirty="0">
                <a:solidFill>
                  <a:srgbClr val="FF0000"/>
                </a:solidFill>
              </a:rPr>
              <a:t>Maßnahmen</a:t>
            </a:r>
            <a:r>
              <a:rPr lang="de-DE" dirty="0"/>
              <a:t> nach diesem Gesetz (dem Arbeitsschutzgesetz)  darf der Arbeitgeber </a:t>
            </a:r>
            <a:r>
              <a:rPr lang="de-DE" dirty="0">
                <a:solidFill>
                  <a:srgbClr val="FF0000"/>
                </a:solidFill>
              </a:rPr>
              <a:t>nicht den Beschäftigten auferlegen</a:t>
            </a:r>
            <a:r>
              <a:rPr lang="de-DE" dirty="0"/>
              <a:t>.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38487" y="279744"/>
            <a:ext cx="4448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Arbeitsschutzgesetz (§ 3 ArbSchG)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53" y="5904275"/>
            <a:ext cx="2268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2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7" name="Rechteck 6"/>
          <p:cNvSpPr/>
          <p:nvPr/>
        </p:nvSpPr>
        <p:spPr>
          <a:xfrm>
            <a:off x="1764782" y="1576519"/>
            <a:ext cx="864334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Führungskräfte übernehmen durch Delegation Unternehmeraufgaben (</a:t>
            </a:r>
            <a:r>
              <a:rPr lang="de-DE" dirty="0">
                <a:solidFill>
                  <a:srgbClr val="FF0000"/>
                </a:solidFill>
              </a:rPr>
              <a:t>in eigener Verantwortung</a:t>
            </a:r>
            <a:r>
              <a:rPr lang="de-DE" dirty="0"/>
              <a:t>) für die ihnen unterstellten Beschäftigten und damit eine Garantenstellung.</a:t>
            </a:r>
          </a:p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Diese Verantwortung reicht so weit, wie ihnen Weisungs- und Organisationsbefugnisse übertragen sind. Je nach Stellung im Betrieb leiten sich für Führungskräfte auch Pflichten aus der Betriebssicherheitsverordnung ab. Sie sind als Betreiber von Anlagen für die Sicherheit verantwortlich.</a:t>
            </a:r>
          </a:p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Führungskräfte haben </a:t>
            </a:r>
            <a:r>
              <a:rPr lang="de-DE" dirty="0">
                <a:solidFill>
                  <a:srgbClr val="FF0000"/>
                </a:solidFill>
              </a:rPr>
              <a:t>Weisungsbefugnis</a:t>
            </a:r>
            <a:r>
              <a:rPr lang="de-DE" dirty="0"/>
              <a:t> gegenüber den ihnen </a:t>
            </a:r>
            <a:r>
              <a:rPr lang="de-DE" dirty="0">
                <a:solidFill>
                  <a:srgbClr val="FF0000"/>
                </a:solidFill>
              </a:rPr>
              <a:t>unterstellten Mitarbeitern</a:t>
            </a:r>
            <a:r>
              <a:rPr lang="de-DE" dirty="0"/>
              <a:t> auch dann, wenn die Weisungsbefugnis nur </a:t>
            </a:r>
            <a:r>
              <a:rPr lang="de-DE" dirty="0">
                <a:solidFill>
                  <a:srgbClr val="FF0000"/>
                </a:solidFill>
              </a:rPr>
              <a:t>vorübergehend </a:t>
            </a:r>
            <a:r>
              <a:rPr lang="de-DE" dirty="0"/>
              <a:t>ausgeübt wird, z. B. beim Anlernen eines neuen Mitarbeiters.</a:t>
            </a:r>
          </a:p>
          <a:p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338487" y="279744"/>
            <a:ext cx="4402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Verantwortung der Führungskräfte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53" y="5904275"/>
            <a:ext cx="2268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23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7" name="Rechteck 6"/>
          <p:cNvSpPr/>
          <p:nvPr/>
        </p:nvSpPr>
        <p:spPr>
          <a:xfrm>
            <a:off x="1764782" y="1305340"/>
            <a:ext cx="864334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Die </a:t>
            </a:r>
            <a:r>
              <a:rPr lang="de-DE" dirty="0">
                <a:solidFill>
                  <a:srgbClr val="FF0000"/>
                </a:solidFill>
              </a:rPr>
              <a:t>Beschäftigten </a:t>
            </a:r>
            <a:r>
              <a:rPr lang="de-DE" dirty="0"/>
              <a:t>sind im Rahmen ihrer </a:t>
            </a:r>
            <a:r>
              <a:rPr lang="de-DE" dirty="0">
                <a:solidFill>
                  <a:srgbClr val="FF0000"/>
                </a:solidFill>
              </a:rPr>
              <a:t>Unterstützungspflichten</a:t>
            </a:r>
            <a:r>
              <a:rPr lang="de-DE" dirty="0"/>
              <a:t> und ihrer </a:t>
            </a:r>
            <a:br>
              <a:rPr lang="de-DE" dirty="0"/>
            </a:br>
            <a:r>
              <a:rPr lang="de-DE" dirty="0"/>
              <a:t>generellen Vorsorgeverantwortung nach § 15 ArbSchG </a:t>
            </a:r>
            <a:r>
              <a:rPr lang="de-DE" dirty="0">
                <a:solidFill>
                  <a:srgbClr val="FF0000"/>
                </a:solidFill>
              </a:rPr>
              <a:t>verpflichtet</a:t>
            </a:r>
            <a:r>
              <a:rPr lang="de-DE" dirty="0"/>
              <a:t>,</a:t>
            </a:r>
          </a:p>
          <a:p>
            <a:endParaRPr lang="de-DE" dirty="0"/>
          </a:p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nach ihren Möglichkeiten sowie gemäß der Unterweisung und Weisung des Arbeitgebers für ihre Sicherheit und Gesundheit bei der Arbeit Sorge zu tragen,</a:t>
            </a:r>
          </a:p>
          <a:p>
            <a:endParaRPr lang="de-DE" dirty="0"/>
          </a:p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für die </a:t>
            </a:r>
            <a:r>
              <a:rPr lang="de-DE" dirty="0">
                <a:solidFill>
                  <a:srgbClr val="FF0000"/>
                </a:solidFill>
              </a:rPr>
              <a:t>Sicherheit</a:t>
            </a:r>
            <a:r>
              <a:rPr lang="de-DE" dirty="0"/>
              <a:t> und </a:t>
            </a:r>
            <a:r>
              <a:rPr lang="de-DE" dirty="0">
                <a:solidFill>
                  <a:srgbClr val="FF0000"/>
                </a:solidFill>
              </a:rPr>
              <a:t>Gesundheit</a:t>
            </a:r>
            <a:r>
              <a:rPr lang="de-DE" dirty="0"/>
              <a:t> der Personen zu sorgen, die von ihren </a:t>
            </a:r>
            <a:r>
              <a:rPr lang="de-DE" dirty="0">
                <a:solidFill>
                  <a:srgbClr val="FF0000"/>
                </a:solidFill>
              </a:rPr>
              <a:t>Handlungen</a:t>
            </a:r>
            <a:r>
              <a:rPr lang="de-DE" dirty="0"/>
              <a:t> oder </a:t>
            </a:r>
            <a:r>
              <a:rPr lang="de-DE" dirty="0">
                <a:solidFill>
                  <a:srgbClr val="FF0000"/>
                </a:solidFill>
              </a:rPr>
              <a:t>Unterlassungen</a:t>
            </a:r>
            <a:r>
              <a:rPr lang="de-DE" dirty="0"/>
              <a:t> bei der Arbeit betroffen sind,</a:t>
            </a:r>
          </a:p>
          <a:p>
            <a:endParaRPr lang="de-DE" dirty="0"/>
          </a:p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Maschinen, Geräte, Werkzeuge, Arbeitsstoffe, Transportmittel und sonstige Arbeitsmittel sowie Schutzvorrichtungen und die ihnen zur Verfügung gestellte Persönliche Schutzausrüstung </a:t>
            </a:r>
            <a:r>
              <a:rPr lang="de-DE" dirty="0">
                <a:solidFill>
                  <a:srgbClr val="FF0000"/>
                </a:solidFill>
              </a:rPr>
              <a:t>bestimmungsgemäß</a:t>
            </a:r>
            <a:r>
              <a:rPr lang="de-DE" dirty="0"/>
              <a:t> zu verwenden.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38487" y="279744"/>
            <a:ext cx="5641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Grundpflichten und Rechte der Beschäftigen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53" y="5904275"/>
            <a:ext cx="2268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99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38487" y="279744"/>
            <a:ext cx="5641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Grundpflichten und Rechte der Beschäftigen</a:t>
            </a:r>
          </a:p>
        </p:txBody>
      </p:sp>
      <p:sp>
        <p:nvSpPr>
          <p:cNvPr id="9" name="Rechteck 8"/>
          <p:cNvSpPr/>
          <p:nvPr/>
        </p:nvSpPr>
        <p:spPr>
          <a:xfrm>
            <a:off x="1764782" y="978708"/>
            <a:ext cx="8643349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/>
              <a:t>Nach § 16 ArbSchG haben die Beschäftigten auch besondere Unterstützungspflicht:</a:t>
            </a:r>
          </a:p>
          <a:p>
            <a:endParaRPr lang="de-DE" sz="20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Die Beschäftigten haben dem Arbeitgeber oder dem zuständigen Vorgesetzten jede von ihnen </a:t>
            </a:r>
            <a:r>
              <a:rPr lang="de-DE" dirty="0">
                <a:solidFill>
                  <a:srgbClr val="FF0000"/>
                </a:solidFill>
              </a:rPr>
              <a:t>festgestellte unmittelbare erhebliche Gefahr </a:t>
            </a:r>
            <a:r>
              <a:rPr lang="de-DE" dirty="0"/>
              <a:t>für die Sicherheit und Gesundheit sowie jeden an den Schutzsystemen festgestellten Defekt </a:t>
            </a:r>
            <a:r>
              <a:rPr lang="de-DE" dirty="0">
                <a:solidFill>
                  <a:srgbClr val="FF0000"/>
                </a:solidFill>
              </a:rPr>
              <a:t>unverzüglich zu melden</a:t>
            </a:r>
            <a:r>
              <a:rPr lang="de-DE" dirty="0"/>
              <a:t>.</a:t>
            </a:r>
          </a:p>
          <a:p>
            <a:endParaRPr lang="de-DE" dirty="0"/>
          </a:p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Die Beschäftigten haben gemeinsam mit dem </a:t>
            </a:r>
            <a:r>
              <a:rPr lang="de-DE" dirty="0">
                <a:solidFill>
                  <a:srgbClr val="FF0000"/>
                </a:solidFill>
              </a:rPr>
              <a:t>Betriebsarzt</a:t>
            </a:r>
            <a:r>
              <a:rPr lang="de-DE" dirty="0"/>
              <a:t> und der</a:t>
            </a:r>
            <a:r>
              <a:rPr lang="de-DE" dirty="0">
                <a:solidFill>
                  <a:srgbClr val="FF0000"/>
                </a:solidFill>
              </a:rPr>
              <a:t> Fachkraft für Arbeitssicherheit</a:t>
            </a:r>
            <a:r>
              <a:rPr lang="de-DE" dirty="0"/>
              <a:t> den Arbeitgeber darin zu </a:t>
            </a:r>
            <a:r>
              <a:rPr lang="de-DE" dirty="0">
                <a:solidFill>
                  <a:srgbClr val="FF0000"/>
                </a:solidFill>
              </a:rPr>
              <a:t>unterstützen</a:t>
            </a:r>
            <a:r>
              <a:rPr lang="de-DE" dirty="0"/>
              <a:t>, die </a:t>
            </a:r>
            <a:r>
              <a:rPr lang="de-DE" dirty="0">
                <a:solidFill>
                  <a:srgbClr val="FF0000"/>
                </a:solidFill>
              </a:rPr>
              <a:t>Sicherheit</a:t>
            </a:r>
            <a:r>
              <a:rPr lang="de-DE" dirty="0"/>
              <a:t> und den </a:t>
            </a:r>
            <a:r>
              <a:rPr lang="de-DE" dirty="0">
                <a:solidFill>
                  <a:srgbClr val="FF0000"/>
                </a:solidFill>
              </a:rPr>
              <a:t>Gesundheitsschutz</a:t>
            </a:r>
            <a:r>
              <a:rPr lang="de-DE" dirty="0"/>
              <a:t> der Beschäftigten bei der Arbeit zu </a:t>
            </a:r>
            <a:r>
              <a:rPr lang="de-DE" dirty="0">
                <a:solidFill>
                  <a:srgbClr val="FF0000"/>
                </a:solidFill>
              </a:rPr>
              <a:t>gewährleisten.</a:t>
            </a:r>
          </a:p>
          <a:p>
            <a:endParaRPr lang="de-DE" dirty="0"/>
          </a:p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Die Beschäftigten sollen von ihnen </a:t>
            </a:r>
            <a:r>
              <a:rPr lang="de-DE" dirty="0">
                <a:solidFill>
                  <a:srgbClr val="FF0000"/>
                </a:solidFill>
              </a:rPr>
              <a:t>festgestellte Gefahren </a:t>
            </a:r>
            <a:r>
              <a:rPr lang="de-DE" dirty="0"/>
              <a:t>für Sicherheit und Gesundheit und </a:t>
            </a:r>
            <a:r>
              <a:rPr lang="de-DE" dirty="0">
                <a:solidFill>
                  <a:srgbClr val="FF0000"/>
                </a:solidFill>
              </a:rPr>
              <a:t>Mängel an den Schutzsystemen </a:t>
            </a:r>
            <a:r>
              <a:rPr lang="de-DE" dirty="0"/>
              <a:t>auch der Fachkraft für Arbeitssicherheit, dem Betriebsarzt oder dem Sicherheitsbeauftragten </a:t>
            </a:r>
            <a:r>
              <a:rPr lang="de-DE" dirty="0">
                <a:solidFill>
                  <a:srgbClr val="FF0000"/>
                </a:solidFill>
              </a:rPr>
              <a:t>mitteilen</a:t>
            </a:r>
            <a:r>
              <a:rPr lang="de-DE" dirty="0"/>
              <a:t>.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53" y="5904275"/>
            <a:ext cx="2268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08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7" name="Rechteck 6"/>
          <p:cNvSpPr/>
          <p:nvPr/>
        </p:nvSpPr>
        <p:spPr>
          <a:xfrm>
            <a:off x="1764782" y="1006516"/>
            <a:ext cx="864334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Nach § 6 ASiG ist die </a:t>
            </a:r>
            <a:r>
              <a:rPr lang="de-DE" dirty="0">
                <a:solidFill>
                  <a:srgbClr val="FF0000"/>
                </a:solidFill>
              </a:rPr>
              <a:t>wesentliche Aufgabe </a:t>
            </a:r>
            <a:r>
              <a:rPr lang="de-DE" dirty="0"/>
              <a:t>der Fachkraft für Arbeitssicherheit, den Arbeitgeber beim Arbeitsschutz und bei der Unfallverhütung in allen Fragen der Arbeitssicherheit einschließlich der menschengerechten Gestaltung der Arbeit zu </a:t>
            </a:r>
            <a:r>
              <a:rPr lang="de-DE" dirty="0">
                <a:solidFill>
                  <a:srgbClr val="FF0000"/>
                </a:solidFill>
              </a:rPr>
              <a:t>unterstützen</a:t>
            </a:r>
            <a:r>
              <a:rPr lang="de-DE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Die Fachkraft für Arbeitssicherheit ist Berater des </a:t>
            </a:r>
            <a:r>
              <a:rPr lang="de-DE" dirty="0">
                <a:solidFill>
                  <a:srgbClr val="FF0000"/>
                </a:solidFill>
              </a:rPr>
              <a:t>Unternehmers</a:t>
            </a:r>
            <a:r>
              <a:rPr lang="de-DE" dirty="0"/>
              <a:t>, der </a:t>
            </a:r>
            <a:r>
              <a:rPr lang="de-DE" dirty="0">
                <a:solidFill>
                  <a:srgbClr val="FF0000"/>
                </a:solidFill>
              </a:rPr>
              <a:t>Führungskraft</a:t>
            </a:r>
            <a:r>
              <a:rPr lang="de-DE" dirty="0"/>
              <a:t> und aller </a:t>
            </a:r>
            <a:r>
              <a:rPr lang="de-DE" dirty="0">
                <a:solidFill>
                  <a:srgbClr val="FF0000"/>
                </a:solidFill>
              </a:rPr>
              <a:t>Beschäftigten</a:t>
            </a:r>
            <a:r>
              <a:rPr lang="de-DE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/>
              <a:t>Weil sie </a:t>
            </a:r>
            <a:r>
              <a:rPr lang="de-DE" dirty="0">
                <a:solidFill>
                  <a:srgbClr val="FF0000"/>
                </a:solidFill>
              </a:rPr>
              <a:t>kein Weisungsrecht </a:t>
            </a:r>
            <a:r>
              <a:rPr lang="de-DE" dirty="0"/>
              <a:t>hat, liegt ihre </a:t>
            </a:r>
            <a:r>
              <a:rPr lang="de-DE" dirty="0">
                <a:solidFill>
                  <a:srgbClr val="FF0000"/>
                </a:solidFill>
              </a:rPr>
              <a:t>Aufgabe</a:t>
            </a:r>
            <a:r>
              <a:rPr lang="de-DE" dirty="0"/>
              <a:t> und </a:t>
            </a:r>
            <a:r>
              <a:rPr lang="de-DE" dirty="0">
                <a:solidFill>
                  <a:srgbClr val="FF0000"/>
                </a:solidFill>
              </a:rPr>
              <a:t>Verantwortung</a:t>
            </a:r>
            <a:r>
              <a:rPr lang="de-DE" dirty="0"/>
              <a:t> in der </a:t>
            </a:r>
            <a:r>
              <a:rPr lang="de-DE" dirty="0">
                <a:solidFill>
                  <a:srgbClr val="FF0000"/>
                </a:solidFill>
              </a:rPr>
              <a:t>sach-</a:t>
            </a:r>
            <a:r>
              <a:rPr lang="de-DE" dirty="0"/>
              <a:t> und </a:t>
            </a:r>
            <a:r>
              <a:rPr lang="de-DE" dirty="0">
                <a:solidFill>
                  <a:srgbClr val="FF0000"/>
                </a:solidFill>
              </a:rPr>
              <a:t>fachgerechten Beratung </a:t>
            </a:r>
            <a:r>
              <a:rPr lang="de-DE" dirty="0"/>
              <a:t>und </a:t>
            </a:r>
            <a:r>
              <a:rPr lang="de-DE" dirty="0">
                <a:solidFill>
                  <a:srgbClr val="FF0000"/>
                </a:solidFill>
              </a:rPr>
              <a:t>Unterstützung</a:t>
            </a:r>
            <a:r>
              <a:rPr lang="de-DE" dirty="0"/>
              <a:t>. Die Fachkraft für Arbeitssicherheit ist nicht persönlich für die </a:t>
            </a:r>
            <a:r>
              <a:rPr lang="de-DE" dirty="0">
                <a:solidFill>
                  <a:srgbClr val="FF0000"/>
                </a:solidFill>
              </a:rPr>
              <a:t>Umsetzung </a:t>
            </a:r>
            <a:r>
              <a:rPr lang="de-DE" dirty="0"/>
              <a:t>von Maßnahmen </a:t>
            </a:r>
            <a:r>
              <a:rPr lang="de-DE" dirty="0">
                <a:solidFill>
                  <a:srgbClr val="FF0000"/>
                </a:solidFill>
              </a:rPr>
              <a:t>verantwortlich.</a:t>
            </a:r>
            <a:r>
              <a:rPr lang="de-DE" dirty="0"/>
              <a:t> Sie hat generelles </a:t>
            </a:r>
            <a:r>
              <a:rPr lang="de-DE" dirty="0">
                <a:solidFill>
                  <a:srgbClr val="FF0000"/>
                </a:solidFill>
              </a:rPr>
              <a:t>Vorschlagsrecht</a:t>
            </a:r>
            <a:r>
              <a:rPr lang="de-DE" dirty="0"/>
              <a:t> und ist fachlich </a:t>
            </a:r>
            <a:r>
              <a:rPr lang="de-DE" dirty="0">
                <a:solidFill>
                  <a:srgbClr val="FF0000"/>
                </a:solidFill>
              </a:rPr>
              <a:t>weisungsfrei </a:t>
            </a:r>
            <a:r>
              <a:rPr lang="de-DE" dirty="0"/>
              <a:t>bei der Erfüllung ihrer Aufgaben.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26457" y="313540"/>
            <a:ext cx="6467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Stellung und Anforderungen an die Fachkraft für Arbeitssicherheit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53" y="5904275"/>
            <a:ext cx="2268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46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26457" y="313540"/>
            <a:ext cx="2895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prstClr val="black"/>
                </a:solidFill>
              </a:rPr>
              <a:t>Begriff „Betriebsanweisung“</a:t>
            </a:r>
          </a:p>
        </p:txBody>
      </p:sp>
      <p:sp>
        <p:nvSpPr>
          <p:cNvPr id="9" name="Rechteck 8"/>
          <p:cNvSpPr/>
          <p:nvPr/>
        </p:nvSpPr>
        <p:spPr>
          <a:xfrm>
            <a:off x="2094088" y="1861742"/>
            <a:ext cx="800382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solidFill>
                  <a:prstClr val="black"/>
                </a:solidFill>
              </a:rPr>
              <a:t>Betriebsanweisungen</a:t>
            </a:r>
            <a:r>
              <a:rPr lang="de-DE" dirty="0">
                <a:solidFill>
                  <a:prstClr val="black"/>
                </a:solidFill>
              </a:rPr>
              <a:t> sind </a:t>
            </a:r>
            <a:r>
              <a:rPr lang="de-DE" dirty="0">
                <a:solidFill>
                  <a:srgbClr val="FF0000"/>
                </a:solidFill>
              </a:rPr>
              <a:t>Anweisungen</a:t>
            </a:r>
            <a:r>
              <a:rPr lang="de-DE" dirty="0">
                <a:solidFill>
                  <a:prstClr val="black"/>
                </a:solidFill>
              </a:rPr>
              <a:t> und Angaben des Betreibers bzw. Verwenders von Einrichtungen, technischen Erzeugnissen, Arbeitsverfahren, Stoffen oder Zubereitungen an seine Mitarbeiter mit dem Ziel, </a:t>
            </a:r>
            <a:r>
              <a:rPr lang="de-DE" dirty="0">
                <a:solidFill>
                  <a:srgbClr val="FF0000"/>
                </a:solidFill>
              </a:rPr>
              <a:t>Unfälle</a:t>
            </a:r>
            <a:r>
              <a:rPr lang="de-DE" dirty="0">
                <a:solidFill>
                  <a:prstClr val="black"/>
                </a:solidFill>
              </a:rPr>
              <a:t> und </a:t>
            </a:r>
            <a:r>
              <a:rPr lang="de-DE" dirty="0">
                <a:solidFill>
                  <a:srgbClr val="FF0000"/>
                </a:solidFill>
              </a:rPr>
              <a:t>Gesundheitsrisiken</a:t>
            </a:r>
            <a:r>
              <a:rPr lang="de-DE" dirty="0">
                <a:solidFill>
                  <a:prstClr val="black"/>
                </a:solidFill>
              </a:rPr>
              <a:t> zu vermeiden.</a:t>
            </a:r>
          </a:p>
          <a:p>
            <a:endParaRPr lang="de-DE" dirty="0">
              <a:solidFill>
                <a:prstClr val="black"/>
              </a:solidFill>
            </a:endParaRPr>
          </a:p>
          <a:p>
            <a:r>
              <a:rPr lang="de-DE" dirty="0">
                <a:solidFill>
                  <a:prstClr val="black"/>
                </a:solidFill>
              </a:rPr>
              <a:t>Auch im </a:t>
            </a:r>
            <a:r>
              <a:rPr lang="de-DE" dirty="0">
                <a:solidFill>
                  <a:srgbClr val="FF0000"/>
                </a:solidFill>
              </a:rPr>
              <a:t>staatlichen</a:t>
            </a:r>
            <a:r>
              <a:rPr lang="de-DE" dirty="0">
                <a:solidFill>
                  <a:prstClr val="black"/>
                </a:solidFill>
              </a:rPr>
              <a:t> Recht wird die „Betriebsanweisung“ gefordert, z. B. im </a:t>
            </a:r>
            <a:r>
              <a:rPr lang="de-DE" dirty="0">
                <a:solidFill>
                  <a:srgbClr val="FF0000"/>
                </a:solidFill>
              </a:rPr>
              <a:t>Arbeitsschutzgesetz</a:t>
            </a:r>
            <a:r>
              <a:rPr lang="de-DE" dirty="0">
                <a:solidFill>
                  <a:prstClr val="black"/>
                </a:solidFill>
              </a:rPr>
              <a:t> oder der </a:t>
            </a:r>
            <a:r>
              <a:rPr lang="de-DE" dirty="0">
                <a:solidFill>
                  <a:srgbClr val="FF0000"/>
                </a:solidFill>
              </a:rPr>
              <a:t>Betriebssicherheitsverordnung</a:t>
            </a:r>
            <a:r>
              <a:rPr lang="de-DE" dirty="0">
                <a:solidFill>
                  <a:prstClr val="black"/>
                </a:solidFill>
              </a:rPr>
              <a:t>.</a:t>
            </a:r>
          </a:p>
          <a:p>
            <a:endParaRPr lang="de-DE" dirty="0">
              <a:solidFill>
                <a:prstClr val="black"/>
              </a:solidFill>
            </a:endParaRPr>
          </a:p>
          <a:p>
            <a:r>
              <a:rPr lang="de-DE" dirty="0">
                <a:solidFill>
                  <a:prstClr val="black"/>
                </a:solidFill>
              </a:rPr>
              <a:t>Die inhaltliche Gestaltung von Betriebsanweisungen unterliegt dem Mitbestimmungsrecht des Betriebsrates nach § 87 Absatz 1 Ziffer 7 des Betriebsverfassungsgesetzes (BetrVG).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53" y="5904275"/>
            <a:ext cx="2268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6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5" y="146164"/>
            <a:ext cx="2028918" cy="41658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 flipH="1">
            <a:off x="326457" y="697271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H="1">
            <a:off x="326457" y="6310313"/>
            <a:ext cx="11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9789057" y="6394452"/>
            <a:ext cx="2057400" cy="236954"/>
          </a:xfrm>
        </p:spPr>
        <p:txBody>
          <a:bodyPr/>
          <a:lstStyle/>
          <a:p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Folie </a:t>
            </a:r>
            <a:fld id="{56ADD1E5-CC2D-4077-949D-86203361FD66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26457" y="313540"/>
            <a:ext cx="1891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prstClr val="black"/>
                </a:solidFill>
              </a:rPr>
              <a:t>Rechtsgrundlagen</a:t>
            </a:r>
          </a:p>
        </p:txBody>
      </p:sp>
      <p:sp>
        <p:nvSpPr>
          <p:cNvPr id="9" name="Rechteck 8"/>
          <p:cNvSpPr/>
          <p:nvPr/>
        </p:nvSpPr>
        <p:spPr>
          <a:xfrm>
            <a:off x="2071511" y="1306024"/>
            <a:ext cx="80489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prstClr val="black"/>
                </a:solidFill>
              </a:rPr>
              <a:t>Die Erstellung von Betriebsanweisungen ist eine allgemeine </a:t>
            </a:r>
            <a:r>
              <a:rPr lang="de-DE" dirty="0">
                <a:solidFill>
                  <a:srgbClr val="FF0000"/>
                </a:solidFill>
              </a:rPr>
              <a:t>Pflicht</a:t>
            </a:r>
            <a:r>
              <a:rPr lang="de-DE" dirty="0">
                <a:solidFill>
                  <a:prstClr val="black"/>
                </a:solidFill>
              </a:rPr>
              <a:t> des Unternehmers.</a:t>
            </a:r>
          </a:p>
          <a:p>
            <a:r>
              <a:rPr lang="de-DE" dirty="0">
                <a:solidFill>
                  <a:prstClr val="black"/>
                </a:solidFill>
              </a:rPr>
              <a:t>Sie ist enthalten in</a:t>
            </a:r>
          </a:p>
          <a:p>
            <a:pPr marL="285750" indent="-285750">
              <a:buClr>
                <a:srgbClr val="00B050"/>
              </a:buClr>
              <a:buSzPct val="110000"/>
              <a:buFont typeface="Wingdings" panose="05000000000000000000" pitchFamily="2" charset="2"/>
              <a:buChar char="ü"/>
            </a:pPr>
            <a:r>
              <a:rPr lang="de-DE" dirty="0">
                <a:solidFill>
                  <a:srgbClr val="5B9BD5">
                    <a:lumMod val="75000"/>
                  </a:srgbClr>
                </a:solidFill>
              </a:rPr>
              <a:t>§ 4 Arbeitsschutzgesetz,</a:t>
            </a:r>
          </a:p>
          <a:p>
            <a:pPr marL="285750" indent="-285750">
              <a:buClr>
                <a:srgbClr val="00B050"/>
              </a:buClr>
              <a:buSzPct val="110000"/>
              <a:buFont typeface="Wingdings" panose="05000000000000000000" pitchFamily="2" charset="2"/>
              <a:buChar char="ü"/>
            </a:pPr>
            <a:r>
              <a:rPr lang="de-DE" dirty="0">
                <a:solidFill>
                  <a:srgbClr val="5B9BD5">
                    <a:lumMod val="75000"/>
                  </a:srgbClr>
                </a:solidFill>
              </a:rPr>
              <a:t>§ 9 Abs. 1 Arbeitsschutzgesetz,</a:t>
            </a:r>
          </a:p>
          <a:p>
            <a:pPr marL="285750" indent="-285750">
              <a:buClr>
                <a:srgbClr val="00B050"/>
              </a:buClr>
              <a:buSzPct val="110000"/>
              <a:buFont typeface="Wingdings" panose="05000000000000000000" pitchFamily="2" charset="2"/>
              <a:buChar char="ü"/>
            </a:pPr>
            <a:r>
              <a:rPr lang="de-DE" dirty="0">
                <a:solidFill>
                  <a:srgbClr val="5B9BD5">
                    <a:lumMod val="75000"/>
                  </a:srgbClr>
                </a:solidFill>
              </a:rPr>
              <a:t>§ 12 Abs. 1 Arbeitsschutzgesetz,</a:t>
            </a:r>
          </a:p>
          <a:p>
            <a:pPr marL="285750" indent="-285750">
              <a:buClr>
                <a:srgbClr val="00B050"/>
              </a:buClr>
              <a:buSzPct val="110000"/>
              <a:buFont typeface="Wingdings" panose="05000000000000000000" pitchFamily="2" charset="2"/>
              <a:buChar char="ü"/>
            </a:pPr>
            <a:r>
              <a:rPr lang="de-DE" dirty="0">
                <a:solidFill>
                  <a:srgbClr val="5B9BD5">
                    <a:lumMod val="75000"/>
                  </a:srgbClr>
                </a:solidFill>
              </a:rPr>
              <a:t>§ 9 Betriebssicherheitsverordnung,</a:t>
            </a:r>
          </a:p>
          <a:p>
            <a:pPr marL="285750" indent="-285750">
              <a:buClr>
                <a:srgbClr val="00B050"/>
              </a:buClr>
              <a:buSzPct val="110000"/>
              <a:buFont typeface="Wingdings" panose="05000000000000000000" pitchFamily="2" charset="2"/>
              <a:buChar char="ü"/>
            </a:pPr>
            <a:r>
              <a:rPr lang="de-DE" dirty="0">
                <a:solidFill>
                  <a:srgbClr val="5B9BD5">
                    <a:lumMod val="75000"/>
                  </a:srgbClr>
                </a:solidFill>
              </a:rPr>
              <a:t>§ 2 Abs. 1 Unfallverhütungsvorschrift „Grundsätze der Prävention“(DGUV V1),</a:t>
            </a:r>
          </a:p>
          <a:p>
            <a:pPr marL="285750" indent="-285750">
              <a:buClr>
                <a:srgbClr val="00B050"/>
              </a:buClr>
              <a:buSzPct val="110000"/>
              <a:buFont typeface="Wingdings" panose="05000000000000000000" pitchFamily="2" charset="2"/>
              <a:buChar char="ü"/>
            </a:pPr>
            <a:r>
              <a:rPr lang="de-DE" dirty="0">
                <a:solidFill>
                  <a:srgbClr val="5B9BD5">
                    <a:lumMod val="75000"/>
                  </a:srgbClr>
                </a:solidFill>
              </a:rPr>
              <a:t>§ 14 Gefahrstoffverordnung.</a:t>
            </a:r>
          </a:p>
          <a:p>
            <a:endParaRPr lang="de-DE" dirty="0">
              <a:solidFill>
                <a:prstClr val="black"/>
              </a:solidFill>
            </a:endParaRPr>
          </a:p>
          <a:p>
            <a:r>
              <a:rPr lang="de-DE" dirty="0">
                <a:solidFill>
                  <a:prstClr val="black"/>
                </a:solidFill>
              </a:rPr>
              <a:t>Eine zusätzliche konkrete </a:t>
            </a:r>
            <a:r>
              <a:rPr lang="de-DE" dirty="0">
                <a:solidFill>
                  <a:srgbClr val="FF0000"/>
                </a:solidFill>
              </a:rPr>
              <a:t>Verpflichtung</a:t>
            </a:r>
            <a:r>
              <a:rPr lang="de-DE" dirty="0">
                <a:solidFill>
                  <a:prstClr val="black"/>
                </a:solidFill>
              </a:rPr>
              <a:t> für den Unternehmer ergibt sich daraus, dass in immer mehr fachspezifischen </a:t>
            </a:r>
            <a:r>
              <a:rPr lang="de-DE" dirty="0">
                <a:solidFill>
                  <a:srgbClr val="FF0000"/>
                </a:solidFill>
              </a:rPr>
              <a:t>Unfallverhütungsvorschriften</a:t>
            </a:r>
            <a:r>
              <a:rPr lang="de-DE" dirty="0">
                <a:solidFill>
                  <a:prstClr val="black"/>
                </a:solidFill>
              </a:rPr>
              <a:t> und staatlichen </a:t>
            </a:r>
            <a:r>
              <a:rPr lang="de-DE" dirty="0">
                <a:solidFill>
                  <a:srgbClr val="FF0000"/>
                </a:solidFill>
              </a:rPr>
              <a:t>Arbeitsschutzvorschriften</a:t>
            </a:r>
            <a:r>
              <a:rPr lang="de-DE" dirty="0">
                <a:solidFill>
                  <a:prstClr val="black"/>
                </a:solidFill>
              </a:rPr>
              <a:t> auf den jeweiligen Anwendungsfall bezogene Betriebsanweisungen </a:t>
            </a:r>
            <a:r>
              <a:rPr lang="de-DE" dirty="0">
                <a:solidFill>
                  <a:srgbClr val="FF0000"/>
                </a:solidFill>
              </a:rPr>
              <a:t>gefordert</a:t>
            </a:r>
            <a:r>
              <a:rPr lang="de-DE" dirty="0">
                <a:solidFill>
                  <a:prstClr val="black"/>
                </a:solidFill>
              </a:rPr>
              <a:t> werden. Ihre Nichterstellung kann als </a:t>
            </a:r>
            <a:r>
              <a:rPr lang="de-DE" dirty="0">
                <a:solidFill>
                  <a:srgbClr val="FF0000"/>
                </a:solidFill>
              </a:rPr>
              <a:t>Ordnungswidrigkeit</a:t>
            </a:r>
            <a:r>
              <a:rPr lang="de-DE" dirty="0">
                <a:solidFill>
                  <a:prstClr val="black"/>
                </a:solidFill>
              </a:rPr>
              <a:t> mit einem </a:t>
            </a:r>
            <a:r>
              <a:rPr lang="de-DE" dirty="0">
                <a:solidFill>
                  <a:srgbClr val="FF0000"/>
                </a:solidFill>
              </a:rPr>
              <a:t>Bußgeld</a:t>
            </a:r>
            <a:r>
              <a:rPr lang="de-DE" dirty="0">
                <a:solidFill>
                  <a:prstClr val="black"/>
                </a:solidFill>
              </a:rPr>
              <a:t> belegt werden.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53" y="5904275"/>
            <a:ext cx="2268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55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5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75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00-FolienMaster01 [Repariert]" id="{59AF3BEA-3BA3-4A66-B820-A8BFB42BD508}" vid="{65B786BA-6696-41E0-A563-477AD00889D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00-FolienMaster02</Template>
  <TotalTime>0</TotalTime>
  <Words>607</Words>
  <Application>Microsoft Office PowerPoint</Application>
  <PresentationFormat>Benutzerdefiniert</PresentationFormat>
  <Paragraphs>119</Paragraphs>
  <Slides>13</Slides>
  <Notes>13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Rolf</dc:creator>
  <cp:lastModifiedBy>Niklas Treibel</cp:lastModifiedBy>
  <cp:revision>14</cp:revision>
  <dcterms:created xsi:type="dcterms:W3CDTF">2016-09-01T10:56:34Z</dcterms:created>
  <dcterms:modified xsi:type="dcterms:W3CDTF">2025-11-03T23:16:51Z</dcterms:modified>
</cp:coreProperties>
</file>